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8ac4e385f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28ac4e385f6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20.png"/><Relationship Id="rId10" Type="http://schemas.openxmlformats.org/officeDocument/2006/relationships/image" Target="../media/image13.png"/><Relationship Id="rId13" Type="http://schemas.openxmlformats.org/officeDocument/2006/relationships/image" Target="../media/image21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9" Type="http://schemas.openxmlformats.org/officeDocument/2006/relationships/image" Target="../media/image15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12.png"/><Relationship Id="rId8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5" name="Google Shape;95;p13"/>
          <p:cNvSpPr txBox="1"/>
          <p:nvPr/>
        </p:nvSpPr>
        <p:spPr>
          <a:xfrm>
            <a:off x="4284200" y="7319975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The First Americans</a:t>
            </a: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8" name="Google Shape;98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" name="Google Shape;99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" name="Google Shape;100;p13"/>
          <p:cNvSpPr txBox="1"/>
          <p:nvPr/>
        </p:nvSpPr>
        <p:spPr>
          <a:xfrm>
            <a:off x="4207988" y="1903303"/>
            <a:ext cx="14079900" cy="55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</a:t>
            </a:r>
            <a:endParaRPr b="1" sz="11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TO FORMATIVE ASSESSMENTS</a:t>
            </a:r>
            <a:endParaRPr sz="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22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To provide a quick opportunity to check 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understanding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content and application of Disciplinary Thinking Skills</a:t>
            </a:r>
            <a:endParaRPr i="1"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5"/>
          <p:cNvSpPr txBox="1"/>
          <p:nvPr/>
        </p:nvSpPr>
        <p:spPr>
          <a:xfrm>
            <a:off x="2553980" y="266700"/>
            <a:ext cx="131799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DISCIPLINARY THINKING SKILLS</a:t>
            </a:r>
            <a:endParaRPr/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9368" y="3220487"/>
            <a:ext cx="1978673" cy="2065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5280" y="3171422"/>
            <a:ext cx="2063278" cy="215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15388" y="3034126"/>
            <a:ext cx="2300036" cy="240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532179" y="3220484"/>
            <a:ext cx="1978673" cy="206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768089" y="3034103"/>
            <a:ext cx="2300036" cy="240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19875" y="6421927"/>
            <a:ext cx="1892491" cy="1975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56912" y="6303704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434721" y="6303727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95807" y="6303704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2873615" y="6407066"/>
            <a:ext cx="1918080" cy="200212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5"/>
          <p:cNvSpPr txBox="1"/>
          <p:nvPr/>
        </p:nvSpPr>
        <p:spPr>
          <a:xfrm>
            <a:off x="3592706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Causation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15"/>
          <p:cNvSpPr txBox="1"/>
          <p:nvPr/>
        </p:nvSpPr>
        <p:spPr>
          <a:xfrm>
            <a:off x="5900715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Comparison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3" name="Google Shape;153;p15"/>
          <p:cNvSpPr txBox="1"/>
          <p:nvPr/>
        </p:nvSpPr>
        <p:spPr>
          <a:xfrm>
            <a:off x="8076167" y="5379244"/>
            <a:ext cx="19785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Contextualization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>
            <a:off x="10532275" y="5379244"/>
            <a:ext cx="19788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Continuity and Change over Time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5" name="Google Shape;155;p15"/>
          <p:cNvSpPr txBox="1"/>
          <p:nvPr/>
        </p:nvSpPr>
        <p:spPr>
          <a:xfrm>
            <a:off x="13399732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Evidence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15"/>
          <p:cNvSpPr txBox="1"/>
          <p:nvPr/>
        </p:nvSpPr>
        <p:spPr>
          <a:xfrm>
            <a:off x="3470158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Historical Empathy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15"/>
          <p:cNvSpPr txBox="1"/>
          <p:nvPr/>
        </p:nvSpPr>
        <p:spPr>
          <a:xfrm>
            <a:off x="5909091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Perspective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15"/>
          <p:cNvSpPr txBox="1"/>
          <p:nvPr/>
        </p:nvSpPr>
        <p:spPr>
          <a:xfrm>
            <a:off x="8271220" y="8616805"/>
            <a:ext cx="15456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Historical Significance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0762041" y="8616805"/>
            <a:ext cx="14292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Quantitative Analysis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0" name="Google Shape;160;p15"/>
          <p:cNvSpPr txBox="1"/>
          <p:nvPr/>
        </p:nvSpPr>
        <p:spPr>
          <a:xfrm>
            <a:off x="13136674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Arguments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7" name="Google Shape;16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71" name="Google Shape;17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73" name="Google Shape;17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4" name="Google Shape;17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5" name="Google Shape;17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77" name="Google Shape;17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9" name="Google Shape;179;p16"/>
          <p:cNvSpPr txBox="1"/>
          <p:nvPr/>
        </p:nvSpPr>
        <p:spPr>
          <a:xfrm>
            <a:off x="154850" y="1562100"/>
            <a:ext cx="175212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WEIGHTED MULTIPLE CHOICE</a:t>
            </a:r>
            <a:endParaRPr/>
          </a:p>
        </p:txBody>
      </p:sp>
      <p:pic>
        <p:nvPicPr>
          <p:cNvPr id="180" name="Google Shape;180;p16"/>
          <p:cNvPicPr preferRelativeResize="0"/>
          <p:nvPr/>
        </p:nvPicPr>
        <p:blipFill rotWithShape="1">
          <a:blip r:embed="rId4">
            <a:alphaModFix/>
          </a:blip>
          <a:srcRect b="0" l="534" r="544" t="0"/>
          <a:stretch/>
        </p:blipFill>
        <p:spPr>
          <a:xfrm>
            <a:off x="11821049" y="2852996"/>
            <a:ext cx="4538326" cy="596285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1" name="Google Shape;181;p16"/>
          <p:cNvSpPr txBox="1"/>
          <p:nvPr/>
        </p:nvSpPr>
        <p:spPr>
          <a:xfrm>
            <a:off x="650150" y="3105750"/>
            <a:ext cx="9128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using “Weighted Multiple Choice” questions, there are not 3 incorrect answers with only 1 correct. Instead, the answers are worth a varying amount of points. Our 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Formative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Assessments will follow one of the following styles: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>
            <a:off x="5860025" y="6035175"/>
            <a:ext cx="4538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OPTION 2- Worth 4 Points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(Select 2 answers)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two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answers are 2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next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1 point 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incorrect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0 points.</a:t>
            </a:r>
            <a:endParaRPr sz="2000"/>
          </a:p>
        </p:txBody>
      </p:sp>
      <p:sp>
        <p:nvSpPr>
          <p:cNvPr id="183" name="Google Shape;183;p16"/>
          <p:cNvSpPr txBox="1"/>
          <p:nvPr/>
        </p:nvSpPr>
        <p:spPr>
          <a:xfrm>
            <a:off x="650150" y="6035175"/>
            <a:ext cx="4781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OPTION 1- Worth 3 Points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(Select 1 answer)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3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second-best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2 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third-best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1 point 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incorrect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0 points.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189" name="Google Shape;189;p1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0" name="Google Shape;19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1" name="Google Shape;19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2" name="Google Shape;19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4" name="Google Shape;19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" name="Google Shape;19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6" name="Google Shape;196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7" name="Google Shape;19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8" name="Google Shape;19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0" name="Google Shape;200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01" name="Google Shape;201;p17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7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03" name="Google Shape;203;p17"/>
          <p:cNvPicPr preferRelativeResize="0"/>
          <p:nvPr/>
        </p:nvPicPr>
        <p:blipFill rotWithShape="1">
          <a:blip r:embed="rId4">
            <a:alphaModFix/>
          </a:blip>
          <a:srcRect b="14401" l="41920" r="26195" t="24263"/>
          <a:stretch/>
        </p:blipFill>
        <p:spPr>
          <a:xfrm>
            <a:off x="12351193" y="2311800"/>
            <a:ext cx="4854656" cy="6224513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4" name="Google Shape;204;p17"/>
          <p:cNvSpPr txBox="1"/>
          <p:nvPr/>
        </p:nvSpPr>
        <p:spPr>
          <a:xfrm>
            <a:off x="676275" y="2819775"/>
            <a:ext cx="11208000" cy="59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excerpt.</a:t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Select the piece of evidence from the above document that </a:t>
            </a:r>
            <a:r>
              <a:rPr i="1"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best </a:t>
            </a: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supports the claim: </a:t>
            </a:r>
            <a:r>
              <a:rPr b="1"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Trade among Native Americans helped spread their culture to other tribes.</a:t>
            </a:r>
            <a:endParaRPr b="1"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Justify your answer.</a:t>
            </a:r>
            <a:endParaRPr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0" name="Google Shape;210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15" name="Google Shape;215;p18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6" name="Google Shape;216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7" name="Google Shape;217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8" name="Google Shape;218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9" name="Google Shape;219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0" name="Google Shape;220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1" name="Google Shape;221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2" name="Google Shape;222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3" name="Google Shape;223;p18"/>
          <p:cNvSpPr txBox="1"/>
          <p:nvPr/>
        </p:nvSpPr>
        <p:spPr>
          <a:xfrm>
            <a:off x="154850" y="876300"/>
            <a:ext cx="175212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/>
          </a:p>
        </p:txBody>
      </p:sp>
      <p:sp>
        <p:nvSpPr>
          <p:cNvPr id="224" name="Google Shape;224;p18"/>
          <p:cNvSpPr txBox="1"/>
          <p:nvPr/>
        </p:nvSpPr>
        <p:spPr>
          <a:xfrm>
            <a:off x="556200" y="2870400"/>
            <a:ext cx="8591400" cy="61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formative contains 3 key components for deep, academic discussions:</a:t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T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ext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D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iscuss: 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was the main idea of the text?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C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laim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nalyze:</a:t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is the argument of the claim?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Evidence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S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upport an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rgument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:</a:t>
            </a:r>
            <a:endParaRPr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was your answer choice? 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Why is it the best?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5" name="Google Shape;225;p18"/>
          <p:cNvGrpSpPr/>
          <p:nvPr/>
        </p:nvGrpSpPr>
        <p:grpSpPr>
          <a:xfrm>
            <a:off x="9060158" y="4925009"/>
            <a:ext cx="2504257" cy="1771219"/>
            <a:chOff x="5376825" y="1512437"/>
            <a:chExt cx="3094350" cy="2481394"/>
          </a:xfrm>
        </p:grpSpPr>
        <p:sp>
          <p:nvSpPr>
            <p:cNvPr id="226" name="Google Shape;226;p1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3" name="Google Shape;233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4" name="Google Shape;234;p1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5" name="Google Shape;235;p18"/>
          <p:cNvPicPr preferRelativeResize="0"/>
          <p:nvPr/>
        </p:nvPicPr>
        <p:blipFill rotWithShape="1">
          <a:blip r:embed="rId5">
            <a:alphaModFix/>
          </a:blip>
          <a:srcRect b="22056" l="52294" r="22043" t="27481"/>
          <a:stretch/>
        </p:blipFill>
        <p:spPr>
          <a:xfrm>
            <a:off x="12499250" y="2270275"/>
            <a:ext cx="4994176" cy="65455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